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FF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975" autoAdjust="0"/>
  </p:normalViewPr>
  <p:slideViewPr>
    <p:cSldViewPr>
      <p:cViewPr>
        <p:scale>
          <a:sx n="79" d="100"/>
          <a:sy n="79" d="100"/>
        </p:scale>
        <p:origin x="-11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DCFE3-9071-41A6-9722-232F3E6F03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401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DC878-2D5D-4012-919F-4B4258C3E5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436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A1490-E4CA-4CA3-8E9B-FC6FFA9172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194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D7EF8-C66A-4769-93CB-6BAD1DC3B3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156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E9D99-869F-425D-8C1A-7763F34098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63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C9471-2266-4344-A523-A7E556CEC4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560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55389-41D5-4D11-86E5-F8FE569456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154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4D792-3629-4FED-944C-A796DCF3B7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121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1CA41-4B1F-493A-89C8-69C61F5650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574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F38CA-8161-4A06-9F48-1EFED5F83F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78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9B97A-8E34-4671-92E9-AC6FA6B8F1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863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CEAEA4A-C303-4F84-B46B-A3E0458B5A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.jpe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18.png"/><Relationship Id="rId3" Type="http://schemas.openxmlformats.org/officeDocument/2006/relationships/tags" Target="../tags/tag3.xml"/><Relationship Id="rId21" Type="http://schemas.openxmlformats.org/officeDocument/2006/relationships/image" Target="../media/image29.png"/><Relationship Id="rId7" Type="http://schemas.openxmlformats.org/officeDocument/2006/relationships/tags" Target="../tags/tag7.xml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1.png"/><Relationship Id="rId2" Type="http://schemas.openxmlformats.org/officeDocument/2006/relationships/tags" Target="../tags/tag2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9.jpeg"/><Relationship Id="rId24" Type="http://schemas.openxmlformats.org/officeDocument/2006/relationships/image" Target="../media/image30.png"/><Relationship Id="rId5" Type="http://schemas.openxmlformats.org/officeDocument/2006/relationships/tags" Target="../tags/tag5.xml"/><Relationship Id="rId15" Type="http://schemas.openxmlformats.org/officeDocument/2006/relationships/image" Target="../media/image23.png"/><Relationship Id="rId23" Type="http://schemas.openxmlformats.org/officeDocument/2006/relationships/image" Target="../media/image17.png"/><Relationship Id="rId28" Type="http://schemas.openxmlformats.org/officeDocument/2006/relationships/image" Target="../media/image33.png"/><Relationship Id="rId10" Type="http://schemas.openxmlformats.org/officeDocument/2006/relationships/image" Target="../media/image1.jpeg"/><Relationship Id="rId19" Type="http://schemas.openxmlformats.org/officeDocument/2006/relationships/image" Target="../media/image27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2.png"/><Relationship Id="rId22" Type="http://schemas.openxmlformats.org/officeDocument/2006/relationships/image" Target="../media/image11.png"/><Relationship Id="rId27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разноцветный фон крас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7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23850" y="354013"/>
            <a:ext cx="8496300" cy="6192837"/>
          </a:xfrm>
          <a:prstGeom prst="round2Diag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09713"/>
            <a:ext cx="45720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0446" y="620688"/>
            <a:ext cx="57885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Лёня - художник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2138" y="6002338"/>
            <a:ext cx="7416800" cy="538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u="sng" dirty="0">
                <a:solidFill>
                  <a:srgbClr val="000066"/>
                </a:solidFill>
              </a:rPr>
              <a:t>Цель:</a:t>
            </a:r>
            <a:r>
              <a:rPr lang="ru-RU" dirty="0">
                <a:solidFill>
                  <a:srgbClr val="000066"/>
                </a:solidFill>
              </a:rPr>
              <a:t> автоматизация звука Ль, развитие зрительного внимания, мыслительных процессов анализа и соотнесения</a:t>
            </a:r>
          </a:p>
        </p:txBody>
      </p:sp>
    </p:spTree>
  </p:cSld>
  <p:clrMapOvr>
    <a:masterClrMapping/>
  </p:clrMapOvr>
  <p:transition advClick="0">
    <p:sndAc>
      <p:stSnd>
        <p:snd r:embed="rId2" name="гусли INTRO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разноцветный фон крас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7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23850" y="404813"/>
            <a:ext cx="8496300" cy="6192837"/>
          </a:xfrm>
          <a:prstGeom prst="round2Diag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3588"/>
            <a:ext cx="1503363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3962400"/>
            <a:ext cx="2398712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763588"/>
            <a:ext cx="25463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2279650"/>
            <a:ext cx="18288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11613"/>
            <a:ext cx="12477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3503613"/>
            <a:ext cx="2573337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671513"/>
            <a:ext cx="1944687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0" descr="Картинки по запросу улитка раскраска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08225"/>
            <a:ext cx="3094038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850" y="5895975"/>
            <a:ext cx="8820150" cy="727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000066"/>
                </a:solidFill>
              </a:rPr>
              <a:t>Лёня очень любит рисовать, особенно раскрашивать картинки.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0066"/>
                </a:solidFill>
              </a:rPr>
              <a:t>Посмотри и назови, какие картинки он раскрасит сегодня!</a:t>
            </a:r>
          </a:p>
        </p:txBody>
      </p:sp>
      <p:pic>
        <p:nvPicPr>
          <p:cNvPr id="3086" name="Picture 14" descr="Похожее изображение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4524375"/>
            <a:ext cx="156210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NF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NF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NF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NF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NF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NF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NF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разноцветный фон крас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7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23850" y="404813"/>
            <a:ext cx="8496300" cy="6192837"/>
          </a:xfrm>
          <a:prstGeom prst="round2Diag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4100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8" y="3957638"/>
            <a:ext cx="3376613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9" b="17267"/>
          <a:stretch>
            <a:fillRect/>
          </a:stretch>
        </p:blipFill>
        <p:spPr bwMode="auto">
          <a:xfrm>
            <a:off x="6581775" y="914400"/>
            <a:ext cx="2011363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55"/>
          <a:stretch>
            <a:fillRect/>
          </a:stretch>
        </p:blipFill>
        <p:spPr bwMode="auto">
          <a:xfrm>
            <a:off x="3360738" y="4502150"/>
            <a:ext cx="122396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9" b="18062"/>
          <a:stretch>
            <a:fillRect/>
          </a:stretch>
        </p:blipFill>
        <p:spPr bwMode="auto">
          <a:xfrm>
            <a:off x="684213" y="865188"/>
            <a:ext cx="150336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55" b="46938"/>
          <a:stretch>
            <a:fillRect/>
          </a:stretch>
        </p:blipFill>
        <p:spPr bwMode="auto">
          <a:xfrm>
            <a:off x="1979613" y="2679700"/>
            <a:ext cx="18827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519113"/>
            <a:ext cx="2697163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Рисунок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2354263"/>
            <a:ext cx="31115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4" descr="Похожее изображение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4322763"/>
            <a:ext cx="2400300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Рисунок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8" y="4545013"/>
            <a:ext cx="18303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41313" y="6021388"/>
            <a:ext cx="8820150" cy="727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000066"/>
                </a:solidFill>
              </a:rPr>
              <a:t>А вот что у Лёни получилось!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ианинкоMS_SE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разноцветный фон краск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7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23850" y="404813"/>
            <a:ext cx="8496300" cy="6192837"/>
          </a:xfrm>
          <a:prstGeom prst="round2Diag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41313" y="6021388"/>
            <a:ext cx="8820150" cy="727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rgbClr val="000066"/>
                </a:solidFill>
              </a:rPr>
              <a:t>Попробуй разобраться, какую картинку Лёня раскрашивал с помощью каждой палитры. Для этого перенеси картинки в соответствующие ячейки!</a:t>
            </a:r>
          </a:p>
          <a:p>
            <a:pPr algn="ctr" eaLnBrk="1" hangingPunct="1">
              <a:defRPr/>
            </a:pPr>
            <a:endParaRPr lang="ru-RU" sz="1600" dirty="0">
              <a:solidFill>
                <a:srgbClr val="000066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23888" y="981075"/>
          <a:ext cx="7921624" cy="35274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0406">
                  <a:extLst>
                    <a:ext uri="{9D8B030D-6E8A-4147-A177-3AD203B41FA5}"/>
                  </a:extLst>
                </a:gridCol>
                <a:gridCol w="1980406">
                  <a:extLst>
                    <a:ext uri="{9D8B030D-6E8A-4147-A177-3AD203B41FA5}"/>
                  </a:extLst>
                </a:gridCol>
                <a:gridCol w="1980406">
                  <a:extLst>
                    <a:ext uri="{9D8B030D-6E8A-4147-A177-3AD203B41FA5}"/>
                  </a:extLst>
                </a:gridCol>
                <a:gridCol w="1980406">
                  <a:extLst>
                    <a:ext uri="{9D8B030D-6E8A-4147-A177-3AD203B41FA5}"/>
                  </a:extLst>
                </a:gridCol>
              </a:tblGrid>
              <a:tr h="176371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07" marB="45707">
                    <a:lnR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07" marB="45707">
                    <a:lnL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07" marB="45707">
                    <a:lnL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07" marB="45707">
                    <a:lnL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176371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07" marB="45707">
                    <a:lnR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07" marB="45707">
                    <a:lnL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07" marB="45707">
                    <a:lnL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9" marR="91449" marT="45707" marB="45707">
                    <a:lnL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5142" name="Picture 4" descr="Похожее изображение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257175"/>
            <a:ext cx="1223962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Рисунок 3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930400"/>
            <a:ext cx="987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Рисунок 4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1970088"/>
            <a:ext cx="9509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Рисунок 5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2060575"/>
            <a:ext cx="89535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Рисунок 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2012950"/>
            <a:ext cx="8937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Рисунок 7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716338"/>
            <a:ext cx="1035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Рисунок 8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798888"/>
            <a:ext cx="9271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Рисунок 9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3783013"/>
            <a:ext cx="966787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Рисунок 10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3784600"/>
            <a:ext cx="9636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1" name="Picture 40" descr="Картинки по запросу шляпка болта 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8" t="22685" r="3065" b="20007"/>
          <a:stretch>
            <a:fillRect/>
          </a:stretch>
        </p:blipFill>
        <p:spPr bwMode="auto">
          <a:xfrm>
            <a:off x="3463925" y="1433513"/>
            <a:ext cx="244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Picture 40" descr="Картинки по запросу шляпка болта 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8" t="22685" r="3065" b="20007"/>
          <a:stretch>
            <a:fillRect/>
          </a:stretch>
        </p:blipFill>
        <p:spPr bwMode="auto">
          <a:xfrm>
            <a:off x="1509713" y="1417638"/>
            <a:ext cx="244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Picture 40" descr="Картинки по запросу шляпка болта 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8" t="22685" r="3065" b="20007"/>
          <a:stretch>
            <a:fillRect/>
          </a:stretch>
        </p:blipFill>
        <p:spPr bwMode="auto">
          <a:xfrm>
            <a:off x="5489575" y="1433513"/>
            <a:ext cx="244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4" name="Picture 40" descr="Картинки по запросу шляпка болта 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8" t="22685" r="3065" b="20007"/>
          <a:stretch>
            <a:fillRect/>
          </a:stretch>
        </p:blipFill>
        <p:spPr bwMode="auto">
          <a:xfrm>
            <a:off x="7523163" y="1433513"/>
            <a:ext cx="244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5" name="Picture 40" descr="Картинки по запросу шляпка болта 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8" t="22685" r="3065" b="20007"/>
          <a:stretch>
            <a:fillRect/>
          </a:stretch>
        </p:blipFill>
        <p:spPr bwMode="auto">
          <a:xfrm>
            <a:off x="3462338" y="3136900"/>
            <a:ext cx="244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6" name="Picture 40" descr="Картинки по запросу шляпка болта 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8" t="22685" r="3065" b="20007"/>
          <a:stretch>
            <a:fillRect/>
          </a:stretch>
        </p:blipFill>
        <p:spPr bwMode="auto">
          <a:xfrm>
            <a:off x="1508125" y="3121025"/>
            <a:ext cx="244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7" name="Picture 40" descr="Картинки по запросу шляпка болта 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8" t="22685" r="3065" b="20007"/>
          <a:stretch>
            <a:fillRect/>
          </a:stretch>
        </p:blipFill>
        <p:spPr bwMode="auto">
          <a:xfrm>
            <a:off x="5487988" y="3136900"/>
            <a:ext cx="244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8" name="Picture 40" descr="Картинки по запросу шляпка болта 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8" t="22685" r="3065" b="20007"/>
          <a:stretch>
            <a:fillRect/>
          </a:stretch>
        </p:blipFill>
        <p:spPr bwMode="auto">
          <a:xfrm>
            <a:off x="7521575" y="3136900"/>
            <a:ext cx="2444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9" name="Рисунок 7">
            <a:hlinkClick r:id="" action="ppaction://macro?name=DragandDro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55" b="46938"/>
          <a:stretch>
            <a:fillRect/>
          </a:stretch>
        </p:blipFill>
        <p:spPr bwMode="auto">
          <a:xfrm>
            <a:off x="1600200" y="5110163"/>
            <a:ext cx="9969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0" name="Рисунок 3">
            <a:hlinkClick r:id="" action="ppaction://macro?name=DragandDrop"/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4" r="14969"/>
          <a:stretch>
            <a:fillRect/>
          </a:stretch>
        </p:blipFill>
        <p:spPr bwMode="auto">
          <a:xfrm>
            <a:off x="469900" y="4641850"/>
            <a:ext cx="10953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" name="Рисунок 9">
            <a:hlinkClick r:id="" action="ppaction://macro?name=DragandDrop"/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6" r="16084"/>
          <a:stretch>
            <a:fillRect/>
          </a:stretch>
        </p:blipFill>
        <p:spPr bwMode="auto">
          <a:xfrm>
            <a:off x="3649663" y="4838700"/>
            <a:ext cx="100647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2" name="Рисунок 5">
            <a:hlinkClick r:id="" action="ppaction://macro?name=DragandDrop"/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55"/>
          <a:stretch>
            <a:fillRect/>
          </a:stretch>
        </p:blipFill>
        <p:spPr bwMode="auto">
          <a:xfrm>
            <a:off x="4725988" y="4991100"/>
            <a:ext cx="7461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3" name="Рисунок 8">
            <a:hlinkClick r:id="" action="ppaction://macro?name=DragandDrop"/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" t="16055" r="-327" b="14786"/>
          <a:stretch>
            <a:fillRect/>
          </a:stretch>
        </p:blipFill>
        <p:spPr bwMode="auto">
          <a:xfrm>
            <a:off x="5416550" y="5221288"/>
            <a:ext cx="14541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4" name="Рисунок 10">
            <a:hlinkClick r:id="" action="ppaction://macro?name=DragandDrop"/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4884738"/>
            <a:ext cx="1141412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5" name="Рисунок 4">
            <a:hlinkClick r:id="" action="ppaction://macro?name=DragandDrop"/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9" b="17267"/>
          <a:stretch>
            <a:fillRect/>
          </a:stretch>
        </p:blipFill>
        <p:spPr bwMode="auto">
          <a:xfrm>
            <a:off x="7727950" y="4919663"/>
            <a:ext cx="10826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6" name="Рисунок 6">
            <a:hlinkClick r:id="" action="ppaction://macro?name=DragandDrop"/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59" b="18062"/>
          <a:stretch>
            <a:fillRect/>
          </a:stretch>
        </p:blipFill>
        <p:spPr bwMode="auto">
          <a:xfrm>
            <a:off x="2849563" y="4949825"/>
            <a:ext cx="9620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разноцветный фон крас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75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23850" y="354013"/>
            <a:ext cx="8496300" cy="6192837"/>
          </a:xfrm>
          <a:prstGeom prst="round2Diag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773238"/>
            <a:ext cx="45720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8067" y="620688"/>
            <a:ext cx="56332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 О Л О Д Е Ц!!!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58000" y="0"/>
            <a:ext cx="2286000" cy="354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bg1"/>
                </a:solidFill>
              </a:rPr>
              <a:t>ЕПИФАНОВА М.С.</a:t>
            </a:r>
          </a:p>
        </p:txBody>
      </p:sp>
      <p:pic>
        <p:nvPicPr>
          <p:cNvPr id="10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55" b="46938"/>
          <a:stretch>
            <a:fillRect/>
          </a:stretch>
        </p:blipFill>
        <p:spPr bwMode="auto">
          <a:xfrm>
            <a:off x="2987675" y="2565400"/>
            <a:ext cx="1223963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sndAc>
      <p:stSnd>
        <p:snd r:embed="rId2" name="гусли INTRO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02,3906;125,9844"/>
  <p:tag name="КОНЕЧНОЕ ПОЛОЖЕНИЕ" val="235,0468;244,10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365,5468;37,03126"/>
  <p:tag name="КОНЕЧНОЕ ПОЛОЖЕНИЕ" val="78,67189;240,23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380,9688;287,3427"/>
  <p:tag name="КОНЕЧНОЕ ПОЛОЖЕНИЕ" val="216,4375;562,26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392,9688;372,1094"/>
  <p:tag name="КОНЕЧНОЕ ПОЛОЖЕНИЕ" val="85,70315;578,82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411,0781;426,5445"/>
  <p:tag name="КОНЕЧНОЕ ПОЛОЖЕНИЕ" val="233,1875;387,16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384,6718;516,8594"/>
  <p:tag name="КОНЕЧНОЕ ПОЛОЖЕНИЕ" val="78,10937;80,921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387,3836;608,4824"/>
  <p:tag name="КОНЕЧНОЕ ПОЛОЖЕНИЕ" val="83,63362;396,84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НАЧАЛЬНОЕ ПОЛОЖЕНИЕ" val="389,7059;224,3853"/>
  <p:tag name="КОНЕЧНОЕ ПОЛОЖЕНИЕ" val="218,1434;92,19779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75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ПК</cp:lastModifiedBy>
  <cp:revision>38</cp:revision>
  <dcterms:created xsi:type="dcterms:W3CDTF">2010-04-23T03:00:43Z</dcterms:created>
  <dcterms:modified xsi:type="dcterms:W3CDTF">2020-04-29T14:14:31Z</dcterms:modified>
</cp:coreProperties>
</file>